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462E-78CE-4FBB-993F-851BD0A2D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DECB4-42EF-44C6-ACED-8636F9D43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DB040-2E83-4A67-8EBA-C3BE6F6A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D290-76BB-4CF1-AC5E-7F68544B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D674F-ED30-4537-885A-420C4696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6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7F95-E157-4059-9378-2449DA5F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8DEDA-9C6A-4120-AC39-125A183E3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5D803-1169-4BB7-AD76-A9C4310C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E574C-543F-41BF-A59A-97B80194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E7982-6942-456A-8F15-09B55000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9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85DC02-2779-4C61-87CD-D8D89EAE16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EF684-BAC7-4C37-AA66-4D2D61803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06EA7-95B1-45B8-8CB6-C9F8FBEC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72CD7-9482-42A5-ACF8-E16B4E851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2839B-ADA3-4AC0-8313-02F16EAA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36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7653" y="6213310"/>
            <a:ext cx="12199653" cy="4800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8" y="6309321"/>
            <a:ext cx="8120780" cy="289983"/>
          </a:xfrm>
        </p:spPr>
        <p:txBody>
          <a:bodyPr wrap="square">
            <a:noAutofit/>
          </a:bodyPr>
          <a:lstStyle>
            <a:lvl1pPr marL="0" indent="0">
              <a:buNone/>
              <a:defRPr sz="1067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CIBE – 29 June 2018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7653" y="1124744"/>
            <a:ext cx="12199653" cy="0"/>
          </a:xfrm>
          <a:prstGeom prst="line">
            <a:avLst/>
          </a:prstGeom>
          <a:ln w="190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24418" y="260648"/>
            <a:ext cx="8927967" cy="672075"/>
          </a:xfrm>
        </p:spPr>
        <p:txBody>
          <a:bodyPr wrap="square">
            <a:noAutofit/>
          </a:bodyPr>
          <a:lstStyle>
            <a:lvl1pPr marL="0" indent="0">
              <a:buNone/>
              <a:defRPr sz="2667" baseline="0"/>
            </a:lvl1pPr>
          </a:lstStyle>
          <a:p>
            <a:pPr lvl="0"/>
            <a:r>
              <a:rPr lang="en-GB" dirty="0"/>
              <a:t>Title of the slide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8940800" y="6310972"/>
            <a:ext cx="2819829" cy="288331"/>
          </a:xfrm>
        </p:spPr>
        <p:txBody>
          <a:bodyPr>
            <a:normAutofit/>
          </a:bodyPr>
          <a:lstStyle>
            <a:lvl1pPr marL="0" indent="0" algn="r">
              <a:buNone/>
              <a:defRPr sz="1067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&lt;#&gt;</a:t>
            </a:r>
            <a:endParaRPr lang="en-GB" dirty="0"/>
          </a:p>
        </p:txBody>
      </p:sp>
      <p:pic>
        <p:nvPicPr>
          <p:cNvPr id="9" name="Picture 2" descr="CIBE logo 201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66"/>
          <a:stretch/>
        </p:blipFill>
        <p:spPr bwMode="auto">
          <a:xfrm>
            <a:off x="9744406" y="238174"/>
            <a:ext cx="1975876" cy="61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34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72DBD-8257-4B71-A017-7C084179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64BF0-6601-428F-9063-E14D7CE82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D3C4-DB25-470F-BF7A-4555D278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F15DE-E85B-48D0-A65A-7863A66F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C62E3-9763-464E-91A2-F8DCF6FC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1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B9C19-05DE-458C-AEE5-8F97D7F5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85492-6376-45AF-97AF-81C41172C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57DCE-4889-4062-A13A-A1643F72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69D62-AF0C-4885-9365-86E46ED35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5FD0A-A3B9-432E-85B9-DA991C32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B6808-A9AC-4201-B0E9-1251893D5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1596F-CC1D-40AC-AC10-2554AEBC6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29704-4E12-4613-A887-EAF3A0F3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336D3-E368-4E62-A720-A6FE49D2E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C3EE4-2AE7-4F9F-82E2-DAF62116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EECE6-1E5D-48E9-B4C5-76093A26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0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4E229-A717-4CD0-A81B-72AA69E8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B56A7-35FC-46A4-B71D-4725DAA3E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07596-0283-4E89-BAB0-EB8573013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12FF9-1190-4EB9-BBE0-0EB083091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6C8684-9FF4-44D1-B2F8-D18CDA0A9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7F05B2-48BD-4B7E-AD71-E44D517F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7B1F7F-AEAA-4BAD-B8DE-3992836CD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AFCFF-4211-4A6A-A201-D085ECF7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85F3-F9EC-4B21-9839-FDE08149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912B9-45D9-4089-9A14-AE42CAAA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0CC81-3C25-404F-A40D-F8787FDD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7EA88-E1E4-474F-9B15-43B1F6B3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4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FD7014-088A-49F8-A032-1F6C8423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59760A-549E-4109-8784-1E358CEE7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BD100-F224-40F7-BD58-92EC4E2D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7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E74A9-9244-44DD-9884-D27F3351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265CF-D90C-4E72-A2DF-F1B635E09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5F842-D6AC-446E-9ACE-3ADFD3FB0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88864-67CB-45A7-86A8-ECAC4435C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425BB-3B75-4349-A4C5-F2C7DFD6D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5C7F4-6296-4E0A-81F4-2C00B217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4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CD43A-1055-4DBB-B3CE-981D9B37A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B143C5-D1B8-480A-B736-EE60B2794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B1640F-EEDD-4966-862F-2FE1EAA70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F24C0-7DF1-43D1-B5F4-BD86D4015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5AF79-5DB6-4731-BB11-775942C9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B826D-F9D7-4685-BB96-3B5D11152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E8F89-7DAC-442E-BD9C-78BC2BBF9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130FF-6072-4F17-9797-DD9353DBA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7CFA8-465A-4A57-AFD6-1915457E7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41892-179A-4F33-BA5D-7B61F2E8866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AA682-41DA-4B24-A362-D64254C3E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D499E-9C2D-4C17-8EF3-F0A4C4129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9D14C-CBC0-4B2D-9686-33B8FEE92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2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37D7EC28-3FA6-4B04-A5DB-12FAD2A3A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1042"/>
            <a:ext cx="12192000" cy="502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Around </a:t>
            </a:r>
            <a:r>
              <a:rPr lang="en-GB" sz="1733" b="1" dirty="0"/>
              <a:t>80%</a:t>
            </a:r>
            <a:r>
              <a:rPr lang="en-GB" sz="1733" dirty="0"/>
              <a:t> of the 2019/20 EU beet area was sown with sugar beet seed </a:t>
            </a:r>
            <a:r>
              <a:rPr lang="en-GB" sz="1733" b="1" dirty="0"/>
              <a:t>without </a:t>
            </a:r>
            <a:r>
              <a:rPr lang="en-GB" sz="1733" b="1" dirty="0" err="1"/>
              <a:t>neonics</a:t>
            </a:r>
            <a:r>
              <a:rPr lang="en-GB" sz="1733" b="1" dirty="0"/>
              <a:t> seed treatment </a:t>
            </a:r>
            <a:r>
              <a:rPr lang="en-GB" sz="1733" dirty="0"/>
              <a:t>(this figure takes into account the use of emergency authorisations introduced in 13 EU MSs);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2019/20 was </a:t>
            </a:r>
            <a:r>
              <a:rPr lang="en-GB" sz="1733" b="1" dirty="0"/>
              <a:t>not a representative crop year</a:t>
            </a:r>
            <a:r>
              <a:rPr lang="en-GB" sz="1733" dirty="0"/>
              <a:t>: the very </a:t>
            </a:r>
            <a:r>
              <a:rPr lang="en-GB" sz="1733" b="1" dirty="0"/>
              <a:t>dry weather </a:t>
            </a:r>
            <a:r>
              <a:rPr lang="en-GB" sz="1733" dirty="0"/>
              <a:t>experienced in many sugar beet growing regions </a:t>
            </a:r>
            <a:r>
              <a:rPr lang="en-GB" sz="1733" b="1" dirty="0"/>
              <a:t>helped lower the general pressure of pest infestations</a:t>
            </a:r>
            <a:r>
              <a:rPr lang="en-GB" sz="1733" dirty="0"/>
              <a:t>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All the data/campaign results have not been analysed yet and it is </a:t>
            </a:r>
            <a:r>
              <a:rPr lang="en-GB" sz="1733" b="1" dirty="0"/>
              <a:t>too early to indicate the yield effects </a:t>
            </a:r>
            <a:r>
              <a:rPr lang="en-GB" sz="1733" dirty="0"/>
              <a:t>in all the regions concerned;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Levels of infestations by </a:t>
            </a:r>
            <a:r>
              <a:rPr lang="en-GB" sz="1733" b="1" dirty="0"/>
              <a:t>aphids</a:t>
            </a:r>
            <a:r>
              <a:rPr lang="en-GB" sz="1733" dirty="0"/>
              <a:t> and </a:t>
            </a:r>
            <a:r>
              <a:rPr lang="en-GB" sz="1733" b="1" dirty="0"/>
              <a:t>virus yellows </a:t>
            </a:r>
            <a:r>
              <a:rPr lang="en-GB" sz="1733" dirty="0"/>
              <a:t>have been </a:t>
            </a:r>
            <a:r>
              <a:rPr lang="en-GB" sz="1733" b="1" dirty="0"/>
              <a:t>variable across the EU regions</a:t>
            </a:r>
            <a:r>
              <a:rPr lang="en-GB" sz="1733" dirty="0"/>
              <a:t>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Increases in cultivation advice and close monitoring of aphids and disease have been applied in a great majority of regions so as to: </a:t>
            </a:r>
            <a:r>
              <a:rPr lang="en-GB" sz="1733" b="1" dirty="0"/>
              <a:t>define and measure the risk threshold </a:t>
            </a:r>
            <a:r>
              <a:rPr lang="en-GB" sz="1733" dirty="0"/>
              <a:t>and </a:t>
            </a:r>
            <a:r>
              <a:rPr lang="en-GB" sz="1733" b="1" dirty="0"/>
              <a:t>decide on support tools </a:t>
            </a:r>
            <a:r>
              <a:rPr lang="en-GB" sz="1733" dirty="0"/>
              <a:t>to be implemented;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The </a:t>
            </a:r>
            <a:r>
              <a:rPr lang="en-GB" sz="1733" b="1" dirty="0"/>
              <a:t>damage threshold </a:t>
            </a:r>
            <a:r>
              <a:rPr lang="en-GB" sz="1733" dirty="0"/>
              <a:t>has been reached mostly in: </a:t>
            </a:r>
            <a:r>
              <a:rPr lang="en-GB" sz="1733" b="1" dirty="0"/>
              <a:t>NL, BE </a:t>
            </a:r>
            <a:r>
              <a:rPr lang="en-GB" sz="1733" dirty="0"/>
              <a:t>and in some regions in </a:t>
            </a:r>
            <a:r>
              <a:rPr lang="en-GB" sz="1733" b="1" dirty="0"/>
              <a:t>DE</a:t>
            </a:r>
            <a:r>
              <a:rPr lang="en-GB" sz="1733" dirty="0"/>
              <a:t> where final damages and negative yield effects are being assessed;</a:t>
            </a:r>
          </a:p>
          <a:p>
            <a:pPr marL="457189" indent="-457189">
              <a:lnSpc>
                <a:spcPct val="90000"/>
              </a:lnSpc>
              <a:buClr>
                <a:srgbClr val="009900"/>
              </a:buClr>
              <a:buFont typeface="+mj-lt"/>
              <a:buAutoNum type="arabicPeriod"/>
            </a:pPr>
            <a:r>
              <a:rPr lang="en-GB" sz="1733" b="1" dirty="0"/>
              <a:t>Alternative solutions</a:t>
            </a:r>
            <a:r>
              <a:rPr lang="en-GB" sz="1733" dirty="0"/>
              <a:t> and </a:t>
            </a:r>
            <a:r>
              <a:rPr lang="en-GB" sz="1733" b="1" dirty="0"/>
              <a:t>products</a:t>
            </a:r>
            <a:r>
              <a:rPr lang="en-GB" sz="1733" dirty="0"/>
              <a:t>, mainly in the form of </a:t>
            </a:r>
            <a:r>
              <a:rPr lang="en-GB" sz="1733" b="1" dirty="0"/>
              <a:t>foliar applications</a:t>
            </a:r>
            <a:r>
              <a:rPr lang="en-GB" sz="1733" dirty="0"/>
              <a:t>, have emerged/are emerging but:</a:t>
            </a:r>
          </a:p>
          <a:p>
            <a:pPr marL="914377" lvl="1" indent="-457189">
              <a:lnSpc>
                <a:spcPct val="90000"/>
              </a:lnSpc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en-GB" sz="1733" dirty="0"/>
              <a:t>their use led </a:t>
            </a:r>
            <a:r>
              <a:rPr lang="en-GB" sz="1733" b="1" dirty="0"/>
              <a:t>to less satisfactory results </a:t>
            </a:r>
            <a:r>
              <a:rPr lang="en-GB" sz="1733" dirty="0"/>
              <a:t>in terms of protection of the crop</a:t>
            </a:r>
          </a:p>
          <a:p>
            <a:pPr marL="914377" lvl="1" indent="-457189">
              <a:lnSpc>
                <a:spcPct val="90000"/>
              </a:lnSpc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en-GB" sz="1733" dirty="0"/>
              <a:t>they have </a:t>
            </a:r>
            <a:r>
              <a:rPr lang="en-GB" sz="1733" b="1" dirty="0"/>
              <a:t>higher costs </a:t>
            </a:r>
            <a:r>
              <a:rPr lang="en-GB" sz="1733" dirty="0"/>
              <a:t>(of around + €100/ha)</a:t>
            </a:r>
          </a:p>
          <a:p>
            <a:pPr marL="914377" lvl="1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en-GB" sz="1733" dirty="0"/>
              <a:t>they also have an </a:t>
            </a:r>
            <a:r>
              <a:rPr lang="en-GB" sz="1733" b="1" dirty="0"/>
              <a:t>uncertain future </a:t>
            </a:r>
            <a:r>
              <a:rPr lang="en-GB" sz="1733" dirty="0"/>
              <a:t>in terms of authorisation;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The side effects of the ban of </a:t>
            </a:r>
            <a:r>
              <a:rPr lang="en-GB" sz="1733" dirty="0" err="1"/>
              <a:t>neonics</a:t>
            </a:r>
            <a:r>
              <a:rPr lang="en-GB" sz="1733" dirty="0"/>
              <a:t> on the control of other pest remain to be analysed in depth;</a:t>
            </a:r>
          </a:p>
          <a:p>
            <a:pPr marL="457189" indent="-457189">
              <a:lnSpc>
                <a:spcPct val="90000"/>
              </a:lnSpc>
              <a:spcAft>
                <a:spcPts val="600"/>
              </a:spcAft>
              <a:buClr>
                <a:srgbClr val="009900"/>
              </a:buClr>
              <a:buFont typeface="+mj-lt"/>
              <a:buAutoNum type="arabicPeriod"/>
            </a:pPr>
            <a:r>
              <a:rPr lang="en-GB" sz="1733" dirty="0"/>
              <a:t>Research programmes are ongoing but </a:t>
            </a:r>
            <a:r>
              <a:rPr lang="en-GB" sz="1733" b="1" dirty="0"/>
              <a:t>need</a:t>
            </a:r>
            <a:r>
              <a:rPr lang="en-GB" sz="1733" dirty="0"/>
              <a:t> </a:t>
            </a:r>
            <a:r>
              <a:rPr lang="en-GB" sz="1733" b="1" dirty="0"/>
              <a:t>financial support</a:t>
            </a:r>
            <a:r>
              <a:rPr lang="en-GB" sz="1733" dirty="0"/>
              <a:t>, focusing on: </a:t>
            </a:r>
            <a:r>
              <a:rPr lang="en-GB" sz="1733" b="1" dirty="0"/>
              <a:t>alternative solutions </a:t>
            </a:r>
            <a:r>
              <a:rPr lang="en-GB" sz="1733" dirty="0"/>
              <a:t>(incl. biocontrol), </a:t>
            </a:r>
            <a:r>
              <a:rPr lang="en-GB" sz="1733" b="1" dirty="0"/>
              <a:t>new tolerant sugar beet varieties</a:t>
            </a:r>
            <a:r>
              <a:rPr lang="en-GB" sz="1733" dirty="0"/>
              <a:t> and </a:t>
            </a:r>
            <a:r>
              <a:rPr lang="en-GB" sz="1733" b="1" dirty="0"/>
              <a:t>beneficial insects.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20826" y="99381"/>
            <a:ext cx="11059751" cy="92935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133" b="1" dirty="0"/>
              <a:t>CIBE first results of one year without </a:t>
            </a:r>
            <a:r>
              <a:rPr lang="en-US" sz="2133" b="1" dirty="0" err="1"/>
              <a:t>neonics</a:t>
            </a:r>
            <a:r>
              <a:rPr lang="en-US" sz="2133" b="1" dirty="0"/>
              <a:t> beet seed treatment- </a:t>
            </a:r>
          </a:p>
          <a:p>
            <a:pPr>
              <a:spcBef>
                <a:spcPts val="0"/>
              </a:spcBef>
            </a:pPr>
            <a:r>
              <a:rPr lang="en-US" sz="2133" b="1" dirty="0"/>
              <a:t>First Conclusions of CIBE TRCC meeting adopted on 24 October 2019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29C65298-9EAB-4B24-9F62-CF2B01D7F1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4418" y="6309785"/>
            <a:ext cx="8121649" cy="289983"/>
          </a:xfrm>
        </p:spPr>
        <p:txBody>
          <a:bodyPr/>
          <a:lstStyle/>
          <a:p>
            <a:pPr lvl="0"/>
            <a:endParaRPr lang="en-US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1608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304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Elisabeth Lacoste</dc:creator>
  <cp:lastModifiedBy>Alyssa Hupfeld</cp:lastModifiedBy>
  <cp:revision>4</cp:revision>
  <dcterms:created xsi:type="dcterms:W3CDTF">2019-11-15T14:11:54Z</dcterms:created>
  <dcterms:modified xsi:type="dcterms:W3CDTF">2019-11-19T14:24:34Z</dcterms:modified>
</cp:coreProperties>
</file>